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18872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02" autoAdjust="0"/>
  </p:normalViewPr>
  <p:slideViewPr>
    <p:cSldViewPr>
      <p:cViewPr varScale="1">
        <p:scale>
          <a:sx n="62" d="100"/>
          <a:sy n="62" d="100"/>
        </p:scale>
        <p:origin x="-780" y="-64"/>
      </p:cViewPr>
      <p:guideLst>
        <p:guide orient="horz" pos="2160"/>
        <p:guide pos="37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6"/>
            <a:ext cx="1010412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86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281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39"/>
            <a:ext cx="267462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39"/>
            <a:ext cx="782574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8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31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6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87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69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49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6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600201"/>
            <a:ext cx="106984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6356351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812A8-B983-4BC5-8DCE-CD628A0017D7}" type="datetimeFigureOut">
              <a:rPr lang="en-US" smtClean="0"/>
              <a:t>12-Feb-19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6356351"/>
            <a:ext cx="3764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6356351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EDC29-3986-4AE2-B5D6-9CE6D5DF9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5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umonrm77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picture\_MG_8597-1 copy-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1143001"/>
            <a:ext cx="3863340" cy="356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52060" y="2362201"/>
            <a:ext cx="5943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Mohammed </a:t>
            </a:r>
            <a:r>
              <a:rPr lang="en-US" sz="3200" b="1" dirty="0" err="1" smtClean="0"/>
              <a:t>Nashir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Uddin</a:t>
            </a:r>
            <a:endParaRPr lang="en-US" sz="3200" b="1" dirty="0" smtClean="0"/>
          </a:p>
          <a:p>
            <a:r>
              <a:rPr lang="en-US" sz="2000" b="1" dirty="0" smtClean="0"/>
              <a:t>Assistant Professor</a:t>
            </a:r>
          </a:p>
          <a:p>
            <a:r>
              <a:rPr lang="en-US" sz="2000" b="1" dirty="0" err="1" smtClean="0"/>
              <a:t>Depertment</a:t>
            </a:r>
            <a:r>
              <a:rPr lang="en-US" sz="2000" b="1" dirty="0" smtClean="0"/>
              <a:t> of I C T</a:t>
            </a:r>
          </a:p>
          <a:p>
            <a:r>
              <a:rPr lang="en-US" sz="2000" b="1" dirty="0" err="1" smtClean="0"/>
              <a:t>Chowara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Adarsha</a:t>
            </a:r>
            <a:r>
              <a:rPr lang="en-US" sz="2000" b="1" dirty="0" smtClean="0"/>
              <a:t> Degree College</a:t>
            </a:r>
          </a:p>
          <a:p>
            <a:r>
              <a:rPr lang="en-US" sz="2000" b="1" dirty="0" err="1" smtClean="0"/>
              <a:t>Comilla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E-mail: </a:t>
            </a:r>
            <a:r>
              <a:rPr lang="en-US" sz="2000" b="1" dirty="0" smtClean="0">
                <a:hlinkClick r:id="rId3"/>
              </a:rPr>
              <a:t>sumonrm77@gmail.com</a:t>
            </a:r>
            <a:endParaRPr lang="en-US" sz="2000" b="1" dirty="0" smtClean="0"/>
          </a:p>
          <a:p>
            <a:r>
              <a:rPr lang="en-US" sz="2000" b="1" dirty="0" smtClean="0"/>
              <a:t>Phone: 01730 90 70 90 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84020" y="4876801"/>
            <a:ext cx="8519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LEARN YOURSELF</a:t>
            </a:r>
            <a:endParaRPr lang="en-US" sz="6000" dirty="0">
              <a:solidFill>
                <a:schemeClr val="accent1">
                  <a:lumMod val="50000"/>
                </a:schemeClr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02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84694" y="228600"/>
            <a:ext cx="11971894" cy="6629668"/>
            <a:chOff x="-84694" y="228600"/>
            <a:chExt cx="11971894" cy="662966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4694" y="1295400"/>
              <a:ext cx="4876799" cy="4448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8640" y="1981201"/>
              <a:ext cx="7528560" cy="4877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353706" y="228600"/>
              <a:ext cx="65379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 </a:t>
              </a:r>
              <a:r>
                <a:rPr lang="en-US" sz="4000" b="1" dirty="0" err="1" smtClean="0">
                  <a:solidFill>
                    <a:schemeClr val="tx2">
                      <a:lumMod val="50000"/>
                    </a:schemeClr>
                  </a:solidFill>
                </a:rPr>
                <a:t>ছবি</a:t>
              </a:r>
              <a:r>
                <a:rPr lang="en-US" sz="4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bn-BD" sz="4000" b="1" dirty="0" smtClean="0">
                  <a:solidFill>
                    <a:schemeClr val="tx2">
                      <a:lumMod val="50000"/>
                    </a:schemeClr>
                  </a:solidFill>
                </a:rPr>
                <a:t>গুলি</a:t>
              </a:r>
              <a:r>
                <a:rPr lang="en-US" sz="4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tx2">
                      <a:lumMod val="50000"/>
                    </a:schemeClr>
                  </a:solidFill>
                </a:rPr>
                <a:t>দেখ</a:t>
              </a:r>
              <a:endParaRPr lang="en-US" sz="4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7706" y="6298865"/>
              <a:ext cx="274320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/>
                <a:t>Mohammed </a:t>
              </a:r>
              <a:r>
                <a:rPr lang="en-US" b="1" dirty="0" err="1"/>
                <a:t>Nashir</a:t>
              </a:r>
              <a:r>
                <a:rPr lang="en-US" b="1" dirty="0"/>
                <a:t> Uddin</a:t>
              </a:r>
            </a:p>
            <a:p>
              <a:r>
                <a:rPr lang="en-US" sz="1200" b="1" dirty="0"/>
                <a:t>Assistant Professor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814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457201"/>
            <a:ext cx="86182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b="1" dirty="0" smtClean="0"/>
              <a:t>আমাদের আজকের পাঠ-</a:t>
            </a:r>
            <a:r>
              <a:rPr lang="bn-BD" sz="3200" b="1" dirty="0" smtClean="0"/>
              <a:t> </a:t>
            </a:r>
            <a:endParaRPr lang="as-I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03245" y="1371601"/>
            <a:ext cx="871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</a:rPr>
              <a:t>সংখ্যা পদ্ধতি  </a:t>
            </a:r>
            <a:r>
              <a:rPr lang="bn-BD" sz="3600" b="1" dirty="0" smtClean="0">
                <a:solidFill>
                  <a:srgbClr val="002060"/>
                </a:solidFill>
              </a:rPr>
              <a:t>(Number System)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657600"/>
            <a:ext cx="11887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/>
            <a:r>
              <a:rPr lang="en-US" sz="2800" b="1" dirty="0" smtClean="0"/>
              <a:t>১</a:t>
            </a:r>
            <a:r>
              <a:rPr lang="as-IN" sz="2800" b="1" dirty="0" smtClean="0"/>
              <a:t>. সংখ্যা পদ্ধতির প্রকারভেদ বর্ণনা করতে পারবে ।</a:t>
            </a:r>
          </a:p>
          <a:p>
            <a:pPr lvl="3"/>
            <a:r>
              <a:rPr lang="en-US" sz="2800" b="1" dirty="0" smtClean="0"/>
              <a:t>২</a:t>
            </a:r>
            <a:r>
              <a:rPr lang="as-IN" sz="2800" b="1" dirty="0" smtClean="0"/>
              <a:t>. বিভিন্ন প্রকার সংখ্যা পদ্ধতির বৈশিষ্ট্য ব্যাখ্যা করতে পারবে ।</a:t>
            </a:r>
          </a:p>
          <a:p>
            <a:pPr lvl="3"/>
            <a:r>
              <a:rPr lang="en-US" sz="2800" b="1" dirty="0" smtClean="0"/>
              <a:t>৩</a:t>
            </a:r>
            <a:r>
              <a:rPr lang="as-IN" sz="2800" b="1" dirty="0" smtClean="0"/>
              <a:t>. বিভিন্ন প্রকার সংখ্য পদ্ধতির বেজ বা ভিত্তি ব্যাখ্যা করতে পারবে ।</a:t>
            </a:r>
          </a:p>
          <a:p>
            <a:pPr lvl="3"/>
            <a:endParaRPr lang="as-IN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20107" y="2286000"/>
            <a:ext cx="8122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b="1" dirty="0"/>
              <a:t>এই পাঠ শেষে শিক্ষার্থীরা-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48400"/>
            <a:ext cx="3124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Mohammed </a:t>
            </a:r>
            <a:r>
              <a:rPr lang="en-US" b="1" dirty="0" err="1"/>
              <a:t>Nashir</a:t>
            </a:r>
            <a:r>
              <a:rPr lang="en-US" b="1" dirty="0"/>
              <a:t> Uddin</a:t>
            </a:r>
          </a:p>
          <a:p>
            <a:r>
              <a:rPr lang="en-US" sz="1200" b="1" dirty="0"/>
              <a:t>Assistant Professor</a:t>
            </a:r>
          </a:p>
        </p:txBody>
      </p:sp>
    </p:spTree>
    <p:extLst>
      <p:ext uri="{BB962C8B-B14F-4D97-AF65-F5344CB8AC3E}">
        <p14:creationId xmlns:p14="http://schemas.microsoft.com/office/powerpoint/2010/main" val="42848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467600" y="2362200"/>
            <a:ext cx="37719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93420" y="2309017"/>
            <a:ext cx="3665220" cy="434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4354359" y="533400"/>
            <a:ext cx="2480781" cy="533400"/>
            <a:chOff x="3349507" y="533400"/>
            <a:chExt cx="1908293" cy="533400"/>
          </a:xfrm>
        </p:grpSpPr>
        <p:sp>
          <p:nvSpPr>
            <p:cNvPr id="3" name="Rectangle 2"/>
            <p:cNvSpPr/>
            <p:nvPr/>
          </p:nvSpPr>
          <p:spPr>
            <a:xfrm>
              <a:off x="3352800" y="533400"/>
              <a:ext cx="19050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3349507" y="533400"/>
              <a:ext cx="1752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s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সংখ্যা পদ্ধতি</a:t>
              </a:r>
              <a:endParaRPr lang="as-IN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cxnSp>
        <p:nvCxnSpPr>
          <p:cNvPr id="6" name="Straight Connector 5"/>
          <p:cNvCxnSpPr/>
          <p:nvPr/>
        </p:nvCxnSpPr>
        <p:spPr>
          <a:xfrm flipV="1">
            <a:off x="2080260" y="1790700"/>
            <a:ext cx="7330440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94360" y="2296180"/>
            <a:ext cx="3764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নন-পজিশন্যাল 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 পদ্ধতি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72400" y="2362200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পজিশন্যাল সংখ্যা পদ্ধতি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080260" y="19050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9410700" y="18288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828800" y="107924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কোনো সংখ্যাকে লেখা বা প্রকাশের জন্য ব্যবহৃত পদ্ধতিকেই হলো সংখ্যা পদ্ধতি।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060" y="2828836"/>
            <a:ext cx="58445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পদ্ধতিতে সংখ্যার মান ব্যবহৃত চিহ্ন বা অংকসমূহের পজিশন বা অবস্থানের উপর নির্ভর করে না তাকে নন-পজিশন্যাল সংখ্যা পদ্ধতি  বলে। এই পদ্ধতিতে গণনা বা হিসাব-নিকাশের কাজ করা হতো-বিভিন্ন চিহ্ন বা প্রতীকের মাধ্যমে।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প্রাচীন যুগে ব্যবহৃত হায়ারোগ্লিফিক্স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(Hieroglyphics)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 পদ্ধতি একটি নন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পজিশন্যাল সংখ্যা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557275" y="2895600"/>
            <a:ext cx="51110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পদ্ধতিতে সংখ্যার মান ব্যবহৃত চিহ্ন বা অংকসমূহের পজিশন বা অবস্থানের উপর নির্ভর করে তাকে নন-পজিশন্যাল সংখ্যা পদ্ধতি  বলে।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পজিশনাল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পদ্ধতিতে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রেডিক্স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পয়েন্ট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সঙখ্যাকে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পূর্ণাংশ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এবং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দুইভাগে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25,5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1010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620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856" y="6304002"/>
            <a:ext cx="30221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Mohammed </a:t>
            </a:r>
            <a:r>
              <a:rPr lang="en-US" b="1" dirty="0" err="1"/>
              <a:t>Nashir</a:t>
            </a:r>
            <a:r>
              <a:rPr lang="en-US" b="1" dirty="0"/>
              <a:t> Uddin</a:t>
            </a:r>
          </a:p>
          <a:p>
            <a:r>
              <a:rPr lang="en-US" sz="1200" b="1" dirty="0"/>
              <a:t>Assistant Professor</a:t>
            </a:r>
          </a:p>
        </p:txBody>
      </p:sp>
    </p:spTree>
    <p:extLst>
      <p:ext uri="{BB962C8B-B14F-4D97-AF65-F5344CB8AC3E}">
        <p14:creationId xmlns:p14="http://schemas.microsoft.com/office/powerpoint/2010/main" val="162752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68980" y="616085"/>
            <a:ext cx="5517472" cy="609600"/>
            <a:chOff x="3040971" y="3124200"/>
            <a:chExt cx="3207429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3040971" y="3124200"/>
              <a:ext cx="3207429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785882" y="3186511"/>
              <a:ext cx="171760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s-IN" sz="2800" b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পজিশন্যাল </a:t>
              </a:r>
              <a:r>
                <a:rPr lang="as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সংখ্যা পদ্ধতি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043037"/>
              </p:ext>
            </p:extLst>
          </p:nvPr>
        </p:nvGraphicFramePr>
        <p:xfrm>
          <a:off x="594360" y="1524000"/>
          <a:ext cx="1079754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9385"/>
                <a:gridCol w="2699385"/>
                <a:gridCol w="2699385"/>
                <a:gridCol w="2699385"/>
              </a:tblGrid>
              <a:tr h="327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বাইনারী</a:t>
                      </a: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অকটাল</a:t>
                      </a: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ডেসিমেল</a:t>
                      </a:r>
                      <a:endParaRPr lang="as-IN" sz="28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হেক্সাডেসিমেল</a:t>
                      </a:r>
                    </a:p>
                  </a:txBody>
                  <a:tcPr marL="118872" marR="118872"/>
                </a:tc>
              </a:tr>
              <a:tr h="1390185"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0 , 1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0</a:t>
                      </a: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 1 , 2 , 3 , 4 , 5 , 6 , 7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0</a:t>
                      </a: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 1 , 2 , 3 , 4 , 5 , 6 , 7 , 8 , 9</a:t>
                      </a:r>
                      <a:endParaRPr lang="en-US" sz="28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0</a:t>
                      </a: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 1 , 2 , 3 , 4 , 5 , 6 , 7 , 8 , 9</a:t>
                      </a:r>
                      <a:r>
                        <a:rPr lang="bn-BD" sz="2800" b="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A , B 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 , D , E , F</a:t>
                      </a:r>
                      <a:endParaRPr lang="en-US" sz="28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</a:tr>
              <a:tr h="572429"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বেস-</a:t>
                      </a: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বেস- </a:t>
                      </a:r>
                      <a:r>
                        <a:rPr lang="en-US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</a:t>
                      </a:r>
                    </a:p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বেস-</a:t>
                      </a: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১০</a:t>
                      </a:r>
                      <a:endParaRPr lang="en-US" sz="28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বেস-</a:t>
                      </a:r>
                      <a:r>
                        <a:rPr lang="bn-BD" sz="28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১৬</a:t>
                      </a:r>
                      <a:endParaRPr lang="en-US" sz="28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</a:tr>
              <a:tr h="1063083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10110010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  <a:endParaRPr lang="bn-BD" sz="1600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1011.1010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  <a:endParaRPr lang="bn-BD" sz="1800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26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8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, 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101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8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</a:p>
                    <a:p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(57.67)</a:t>
                      </a:r>
                      <a:r>
                        <a:rPr lang="en-US" sz="18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  <a:endParaRPr lang="en-US" sz="2400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en-US" sz="2400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42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87</a:t>
                      </a:r>
                      <a:r>
                        <a:rPr lang="en-US" sz="24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  <a:endParaRPr lang="bn-BD" sz="2400" b="1" baseline="0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101.88</a:t>
                      </a: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  <a:endParaRPr lang="en-US" sz="2400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100</a:t>
                      </a: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16</a:t>
                      </a:r>
                      <a:r>
                        <a:rPr lang="bn-BD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</a:t>
                      </a: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3D</a:t>
                      </a: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16</a:t>
                      </a:r>
                      <a:r>
                        <a:rPr lang="bn-BD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</a:p>
                    <a:p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</a:t>
                      </a:r>
                      <a:r>
                        <a:rPr lang="bn-BD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2B.5A</a:t>
                      </a:r>
                      <a:r>
                        <a:rPr lang="en-US" sz="24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)</a:t>
                      </a:r>
                      <a:r>
                        <a:rPr lang="en-US" sz="1600" b="1" baseline="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16</a:t>
                      </a:r>
                      <a:endParaRPr lang="bn-BD" sz="2400" b="1" baseline="0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18872" marR="118872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-3214" y="6304002"/>
            <a:ext cx="2971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Mohammed </a:t>
            </a:r>
            <a:r>
              <a:rPr lang="en-US" b="1" dirty="0" err="1"/>
              <a:t>Nashir</a:t>
            </a:r>
            <a:r>
              <a:rPr lang="en-US" b="1" dirty="0"/>
              <a:t> Uddin</a:t>
            </a:r>
          </a:p>
          <a:p>
            <a:r>
              <a:rPr lang="en-US" sz="1200" b="1" dirty="0"/>
              <a:t>Assistant Professor</a:t>
            </a:r>
          </a:p>
        </p:txBody>
      </p:sp>
    </p:spTree>
    <p:extLst>
      <p:ext uri="{BB962C8B-B14F-4D97-AF65-F5344CB8AC3E}">
        <p14:creationId xmlns:p14="http://schemas.microsoft.com/office/powerpoint/2010/main" val="277995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219000"/>
              </p:ext>
            </p:extLst>
          </p:nvPr>
        </p:nvGraphicFramePr>
        <p:xfrm>
          <a:off x="1905000" y="1219200"/>
          <a:ext cx="79248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/>
                <a:gridCol w="1584960"/>
                <a:gridCol w="1584960"/>
                <a:gridCol w="1584960"/>
                <a:gridCol w="1584960"/>
              </a:tblGrid>
              <a:tr h="1422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নিম্নে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উল্লেখিত</a:t>
                      </a:r>
                      <a:r>
                        <a:rPr lang="en-US" sz="28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সংখ্যাগুলির</a:t>
                      </a:r>
                      <a:r>
                        <a:rPr lang="en-US" sz="28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ধরণ</a:t>
                      </a:r>
                      <a:r>
                        <a:rPr lang="en-US" sz="28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ব্যখ্যা</a:t>
                      </a:r>
                      <a:r>
                        <a:rPr lang="en-US" sz="28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</a:t>
                      </a:r>
                      <a:r>
                        <a:rPr lang="en-US" sz="28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8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10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10.5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77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78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100.111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29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77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1A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177.50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87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98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BABA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11.10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3D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108.1F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4B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58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345.678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111.112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  <a:tc>
                  <a:txBody>
                    <a:bodyPr/>
                    <a:lstStyle/>
                    <a:p>
                      <a:r>
                        <a:rPr lang="bn-BD" sz="28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DADA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18872" marR="118872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64288" y="364277"/>
            <a:ext cx="4358640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bg1"/>
                </a:solidFill>
              </a:rPr>
              <a:t>সক্ষমতা</a:t>
            </a:r>
            <a:r>
              <a:rPr lang="en-US" sz="3200" b="1" u="sng" dirty="0">
                <a:solidFill>
                  <a:schemeClr val="bg1"/>
                </a:solidFill>
              </a:rPr>
              <a:t> </a:t>
            </a:r>
            <a:r>
              <a:rPr lang="en-US" sz="3200" b="1" u="sng" dirty="0" err="1" smtClean="0">
                <a:solidFill>
                  <a:schemeClr val="bg1"/>
                </a:solidFill>
              </a:rPr>
              <a:t>যাচাই</a:t>
            </a:r>
            <a:endParaRPr lang="en-US" sz="3200" b="1" u="sng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96002" y="4124980"/>
            <a:ext cx="7095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হেক্সাডেসিমেল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সংখ্যা 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1F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সংখ্যাটি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304002"/>
            <a:ext cx="3048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Mohammed </a:t>
            </a:r>
            <a:r>
              <a:rPr lang="en-US" b="1" dirty="0" err="1"/>
              <a:t>Nashir</a:t>
            </a:r>
            <a:r>
              <a:rPr lang="en-US" b="1" dirty="0"/>
              <a:t> Uddin</a:t>
            </a:r>
          </a:p>
          <a:p>
            <a:r>
              <a:rPr lang="en-US" sz="1200" b="1" dirty="0"/>
              <a:t>Assistant Professor</a:t>
            </a:r>
          </a:p>
        </p:txBody>
      </p:sp>
    </p:spTree>
    <p:extLst>
      <p:ext uri="{BB962C8B-B14F-4D97-AF65-F5344CB8AC3E}">
        <p14:creationId xmlns:p14="http://schemas.microsoft.com/office/powerpoint/2010/main" val="225936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5820" y="1099810"/>
            <a:ext cx="3268980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chemeClr val="bg1"/>
                </a:solidFill>
              </a:rPr>
              <a:t>বাড়ীর কাজ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82140" y="2226014"/>
            <a:ext cx="8321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NikoshBAN" pitchFamily="2" charset="0"/>
                <a:cs typeface="NikoshBAN" pitchFamily="2" charset="0"/>
              </a:rPr>
              <a:t>০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২০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পযর্ন্ত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দশমিক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সমতুল্য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বানইনারি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অকটাল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হেক্সাডেসিমেল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0730" y="4191001"/>
            <a:ext cx="8023860" cy="10156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</a:rPr>
              <a:t>ধন্যবাদ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06" y="6291563"/>
            <a:ext cx="30708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Mohammed </a:t>
            </a:r>
            <a:r>
              <a:rPr lang="en-US" b="1" dirty="0" err="1"/>
              <a:t>Nashir</a:t>
            </a:r>
            <a:r>
              <a:rPr lang="en-US" b="1" dirty="0"/>
              <a:t> Uddin</a:t>
            </a:r>
          </a:p>
          <a:p>
            <a:r>
              <a:rPr lang="en-US" sz="1200" b="1" dirty="0"/>
              <a:t>Assistant Professor</a:t>
            </a:r>
          </a:p>
        </p:txBody>
      </p:sp>
    </p:spTree>
    <p:extLst>
      <p:ext uri="{BB962C8B-B14F-4D97-AF65-F5344CB8AC3E}">
        <p14:creationId xmlns:p14="http://schemas.microsoft.com/office/powerpoint/2010/main" val="334730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392</Words>
  <Application>Microsoft Office PowerPoint</Application>
  <PresentationFormat>Custom</PresentationFormat>
  <Paragraphs>86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29</cp:revision>
  <dcterms:created xsi:type="dcterms:W3CDTF">2018-08-05T05:43:41Z</dcterms:created>
  <dcterms:modified xsi:type="dcterms:W3CDTF">2019-02-12T08:04:15Z</dcterms:modified>
</cp:coreProperties>
</file>